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8"/>
  </p:notesMasterIdLst>
  <p:handoutMasterIdLst>
    <p:handoutMasterId r:id="rId9"/>
  </p:handoutMasterIdLst>
  <p:sldIdLst>
    <p:sldId id="265" r:id="rId2"/>
    <p:sldId id="369" r:id="rId3"/>
    <p:sldId id="370" r:id="rId4"/>
    <p:sldId id="371" r:id="rId5"/>
    <p:sldId id="372" r:id="rId6"/>
    <p:sldId id="373" r:id="rId7"/>
  </p:sldIdLst>
  <p:sldSz cx="9144000" cy="6858000" type="screen4x3"/>
  <p:notesSz cx="6669088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00"/>
    <a:srgbClr val="00CC00"/>
    <a:srgbClr val="FF7C80"/>
    <a:srgbClr val="FFFF00"/>
    <a:srgbClr val="FF0066"/>
    <a:srgbClr val="0000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78417" autoAdjust="0"/>
  </p:normalViewPr>
  <p:slideViewPr>
    <p:cSldViewPr>
      <p:cViewPr>
        <p:scale>
          <a:sx n="100" d="100"/>
          <a:sy n="100" d="100"/>
        </p:scale>
        <p:origin x="-123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90542" cy="496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7037" y="0"/>
            <a:ext cx="2890542" cy="496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779"/>
            <a:ext cx="2890542" cy="496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037" y="9429779"/>
            <a:ext cx="2890542" cy="496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96AA3617-5945-4AD8-B892-132AC6793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439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90542" cy="496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037" y="0"/>
            <a:ext cx="2890542" cy="496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7513" y="4716585"/>
            <a:ext cx="5334062" cy="446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779"/>
            <a:ext cx="2890542" cy="496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037" y="9429779"/>
            <a:ext cx="2890542" cy="496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F805ECF4-9AE2-4932-ACB3-0ED2E2245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7770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A6B49D8-17FE-4884-8E51-33087AD8E45E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7DC70E5-477E-493C-9F6B-2476BC80AE3A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9B7907A-6622-4F67-9B3B-511F3CA0BC5F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6057D74-F2BE-4080-89D2-5912ACF7FE7F}" type="slidenum">
              <a:rPr lang="en-US"/>
              <a:pPr eaLnBrk="1" hangingPunct="1"/>
              <a:t>4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356B8C5-ACED-4393-AEFA-B8F7F8BA72DC}" type="slidenum">
              <a:rPr lang="en-US"/>
              <a:pPr eaLnBrk="1" hangingPunct="1"/>
              <a:t>5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C45F242-1E7F-4C23-8197-574B23934718}" type="slidenum">
              <a:rPr lang="en-US"/>
              <a:pPr eaLnBrk="1" hangingPunct="1"/>
              <a:t>6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8A560-D5E9-4FD8-822F-998966B02C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77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F5148-E378-48C1-BF48-4DBCC0058F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766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2C932-104F-49D4-A4E7-205D2E30F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24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F0F47-8289-4AED-BF61-9500FE4F38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604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2F292-270C-4EDB-B367-A853CC8726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10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30249-FD74-42FD-8F9D-84BDDEAED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802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C161D-20DC-4870-BC20-AC9027188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523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790C3-05D4-4BF7-8A3F-48C2429C3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30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D806A-D366-462D-AEB1-76A52F029F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038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EF608-9BD9-44D8-9223-A3D03DACB5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01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5FBF8-B69D-4D12-B9EF-CB3A688E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2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76B5142-FC63-4BFC-93DE-8670C6ECA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565400"/>
            <a:ext cx="7772400" cy="1470025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CC0000"/>
                </a:solidFill>
              </a:rPr>
              <a:t>Panorama </a:t>
            </a:r>
            <a:br>
              <a:rPr lang="en-US" sz="3600" b="1" smtClean="0">
                <a:solidFill>
                  <a:srgbClr val="CC0000"/>
                </a:solidFill>
              </a:rPr>
            </a:br>
            <a:r>
              <a:rPr lang="fr-FR" sz="3600" b="1" smtClean="0">
                <a:solidFill>
                  <a:srgbClr val="CC0000"/>
                </a:solidFill>
              </a:rPr>
              <a:t>du</a:t>
            </a:r>
            <a:r>
              <a:rPr lang="en-US" sz="3600" b="1" smtClean="0">
                <a:solidFill>
                  <a:srgbClr val="CC0000"/>
                </a:solidFill>
              </a:rPr>
              <a:t> financement international </a:t>
            </a:r>
            <a:br>
              <a:rPr lang="en-US" sz="3600" b="1" smtClean="0">
                <a:solidFill>
                  <a:srgbClr val="CC0000"/>
                </a:solidFill>
              </a:rPr>
            </a:br>
            <a:r>
              <a:rPr lang="en-US" sz="3600" b="1" smtClean="0">
                <a:solidFill>
                  <a:srgbClr val="CC0000"/>
                </a:solidFill>
              </a:rPr>
              <a:t>de la gestion durable des forêts</a:t>
            </a:r>
            <a:r>
              <a:rPr lang="en-US" smtClean="0">
                <a:solidFill>
                  <a:srgbClr val="FF0066"/>
                </a:solidFill>
              </a:rPr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4652963"/>
            <a:ext cx="7489825" cy="1752600"/>
          </a:xfrm>
        </p:spPr>
        <p:txBody>
          <a:bodyPr/>
          <a:lstStyle/>
          <a:p>
            <a:pPr eaLnBrk="1" hangingPunct="1"/>
            <a:endParaRPr lang="fi-FI" sz="2200" dirty="0" smtClean="0"/>
          </a:p>
          <a:p>
            <a:pPr eaLnBrk="1" hangingPunct="1"/>
            <a:r>
              <a:rPr lang="fi-FI" sz="2200" dirty="0" smtClean="0"/>
              <a:t>Markku Simula</a:t>
            </a:r>
          </a:p>
          <a:p>
            <a:pPr eaLnBrk="1" hangingPunct="1"/>
            <a:r>
              <a:rPr lang="fi-FI" sz="1800" dirty="0" smtClean="0"/>
              <a:t>Membre correspondant étranger </a:t>
            </a:r>
          </a:p>
          <a:p>
            <a:pPr eaLnBrk="1" hangingPunct="1"/>
            <a:r>
              <a:rPr lang="fi-FI" sz="1800" dirty="0" smtClean="0"/>
              <a:t>de l’Académie d´Agriculture de France</a:t>
            </a:r>
          </a:p>
          <a:p>
            <a:pPr eaLnBrk="1" hangingPunct="1"/>
            <a:endParaRPr lang="fi-FI" dirty="0" smtClean="0"/>
          </a:p>
          <a:p>
            <a:pPr eaLnBrk="1" hangingPunct="1"/>
            <a:endParaRPr lang="fi-FI" sz="3600" dirty="0" smtClean="0"/>
          </a:p>
          <a:p>
            <a:pPr eaLnBrk="1" hangingPunct="1"/>
            <a:endParaRPr lang="en-US" sz="4400" dirty="0" smtClean="0"/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316557" y="1052513"/>
            <a:ext cx="8298169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i-FI" dirty="0" smtClean="0"/>
              <a:t>CONFÉRENCE </a:t>
            </a:r>
            <a:r>
              <a:rPr lang="fi-FI" dirty="0"/>
              <a:t>DES ACTEURS FRANÇAIS SUR LES FORÊTS TROPICALES</a:t>
            </a:r>
          </a:p>
          <a:p>
            <a:pPr algn="ctr" eaLnBrk="1" hangingPunct="1"/>
            <a:r>
              <a:rPr lang="fi-FI" b="1" dirty="0" smtClean="0"/>
              <a:t>Forêts tropicales : Points d’étapes et nouveaux défis</a:t>
            </a:r>
          </a:p>
          <a:p>
            <a:pPr algn="ctr" eaLnBrk="1" hangingPunct="1"/>
            <a:r>
              <a:rPr lang="fi-FI" dirty="0" smtClean="0"/>
              <a:t>Paris</a:t>
            </a:r>
            <a:r>
              <a:rPr lang="fi-FI" dirty="0"/>
              <a:t>, 11 et 12 janvier 2012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z="2800" b="1" smtClean="0">
                <a:solidFill>
                  <a:srgbClr val="CC0000"/>
                </a:solidFill>
              </a:rPr>
              <a:t>Contexte du financement de la GDF</a:t>
            </a:r>
            <a:endParaRPr lang="en-US" sz="2800" b="1" smtClean="0">
              <a:solidFill>
                <a:srgbClr val="CC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</a:pPr>
            <a:r>
              <a:rPr lang="fi-FI" sz="1800" dirty="0" smtClean="0"/>
              <a:t>La forêt comme </a:t>
            </a:r>
            <a:r>
              <a:rPr lang="fi-FI" sz="1800" u="sng" dirty="0" smtClean="0"/>
              <a:t>source de biens publics </a:t>
            </a:r>
            <a:r>
              <a:rPr lang="fi-FI" sz="1800" dirty="0" smtClean="0"/>
              <a:t>(globaux, régionaux, nationaux, locaux) et privés : complexités mais opportunités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</a:pPr>
            <a:r>
              <a:rPr lang="fi-FI" sz="1800" dirty="0" smtClean="0"/>
              <a:t>Le financement (externe) est considéré comme nécessaire pour atteindre la GDF mais les </a:t>
            </a:r>
            <a:r>
              <a:rPr lang="fi-FI" sz="1800" u="sng" dirty="0" smtClean="0"/>
              <a:t>sources actuelles </a:t>
            </a:r>
            <a:r>
              <a:rPr lang="fi-FI" sz="1800" dirty="0" smtClean="0"/>
              <a:t>ne sont pas adéquates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</a:pPr>
            <a:r>
              <a:rPr lang="fi-FI" sz="1800" dirty="0"/>
              <a:t>La </a:t>
            </a:r>
            <a:r>
              <a:rPr lang="fi-FI" sz="1800" u="sng" dirty="0"/>
              <a:t>restoration</a:t>
            </a:r>
            <a:r>
              <a:rPr lang="fi-FI" sz="1800" dirty="0"/>
              <a:t> des forêts dégradées représente un défi énorme pour </a:t>
            </a:r>
            <a:r>
              <a:rPr lang="fi-FI" sz="1800" dirty="0" smtClean="0"/>
              <a:t>financement d’investissement nécessaire</a:t>
            </a:r>
            <a:endParaRPr lang="fi-FI" sz="1800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</a:pPr>
            <a:r>
              <a:rPr lang="fi-FI" sz="1800" dirty="0" smtClean="0"/>
              <a:t>La GDF augmente les </a:t>
            </a:r>
            <a:r>
              <a:rPr lang="fi-FI" sz="1800" u="sng" dirty="0" smtClean="0"/>
              <a:t>coûts</a:t>
            </a:r>
            <a:r>
              <a:rPr lang="fi-FI" sz="1800" dirty="0" smtClean="0"/>
              <a:t> mais les </a:t>
            </a:r>
            <a:r>
              <a:rPr lang="fi-FI" sz="1800" u="sng" dirty="0" smtClean="0"/>
              <a:t>bénéfices</a:t>
            </a:r>
            <a:r>
              <a:rPr lang="fi-FI" sz="1800" dirty="0" smtClean="0"/>
              <a:t> sont incertains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</a:pPr>
            <a:r>
              <a:rPr lang="fi-FI" sz="1800" dirty="0" smtClean="0"/>
              <a:t>Il est nécessaire de créer des </a:t>
            </a:r>
            <a:r>
              <a:rPr lang="fi-FI" sz="1800" u="sng" dirty="0" smtClean="0"/>
              <a:t>conditions préalables </a:t>
            </a:r>
            <a:r>
              <a:rPr lang="fi-FI" sz="1800" dirty="0" smtClean="0"/>
              <a:t>dans les pays tropicaux qui permettraient le financement externe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</a:pPr>
            <a:r>
              <a:rPr lang="fi-FI" sz="1800" dirty="0" smtClean="0"/>
              <a:t>Les </a:t>
            </a:r>
            <a:r>
              <a:rPr lang="fi-FI" sz="1800" u="sng" dirty="0" smtClean="0"/>
              <a:t>mécanismes innovants </a:t>
            </a:r>
            <a:r>
              <a:rPr lang="fi-FI" sz="1800" dirty="0" smtClean="0"/>
              <a:t>de paiement pour les services environnementaux (PSE) devraient jouer un rôle stratégique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z="2800" b="1" dirty="0" smtClean="0">
                <a:solidFill>
                  <a:srgbClr val="CC0000"/>
                </a:solidFill>
              </a:rPr>
              <a:t>Principales sources et instruments </a:t>
            </a:r>
            <a:br>
              <a:rPr lang="fi-FI" sz="2800" b="1" dirty="0" smtClean="0">
                <a:solidFill>
                  <a:srgbClr val="CC0000"/>
                </a:solidFill>
              </a:rPr>
            </a:br>
            <a:r>
              <a:rPr lang="fi-FI" sz="2800" b="1" dirty="0" smtClean="0">
                <a:solidFill>
                  <a:srgbClr val="CC0000"/>
                </a:solidFill>
              </a:rPr>
              <a:t>en cours et en préparation </a:t>
            </a:r>
            <a:endParaRPr lang="en-US" sz="2800" b="1" dirty="0" smtClean="0">
              <a:solidFill>
                <a:srgbClr val="CC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84784"/>
            <a:ext cx="8229600" cy="5112568"/>
          </a:xfrm>
        </p:spPr>
        <p:txBody>
          <a:bodyPr/>
          <a:lstStyle/>
          <a:p>
            <a:pPr eaLnBrk="1" hangingPunct="1"/>
            <a:r>
              <a:rPr lang="fi-FI" sz="1800" dirty="0" smtClean="0"/>
              <a:t>Sources bilatérales </a:t>
            </a:r>
          </a:p>
          <a:p>
            <a:pPr eaLnBrk="1" hangingPunct="1"/>
            <a:endParaRPr lang="fi-FI" sz="1800" dirty="0" smtClean="0"/>
          </a:p>
          <a:p>
            <a:pPr eaLnBrk="1" hangingPunct="1"/>
            <a:r>
              <a:rPr lang="fi-FI" sz="1800" dirty="0" smtClean="0"/>
              <a:t>Sources multilatérales (BM, banques régionales du développement, GEF, FAO, ITTO, etc.)</a:t>
            </a:r>
          </a:p>
          <a:p>
            <a:pPr eaLnBrk="1" hangingPunct="1"/>
            <a:endParaRPr lang="fi-FI" sz="1800" dirty="0" smtClean="0"/>
          </a:p>
          <a:p>
            <a:pPr eaLnBrk="1" hangingPunct="1"/>
            <a:r>
              <a:rPr lang="fi-FI" sz="1800" dirty="0" smtClean="0"/>
              <a:t>Sources nationales publiques</a:t>
            </a:r>
          </a:p>
          <a:p>
            <a:pPr eaLnBrk="1" hangingPunct="1"/>
            <a:endParaRPr lang="fi-FI" sz="1800" dirty="0" smtClean="0"/>
          </a:p>
          <a:p>
            <a:pPr eaLnBrk="1" hangingPunct="1"/>
            <a:r>
              <a:rPr lang="fi-FI" sz="1800" dirty="0" smtClean="0"/>
              <a:t>Secteur privé (equities, crédits, contributions en nature) national et international</a:t>
            </a:r>
          </a:p>
          <a:p>
            <a:pPr eaLnBrk="1" hangingPunct="1"/>
            <a:endParaRPr lang="fi-FI" sz="1800" dirty="0" smtClean="0"/>
          </a:p>
          <a:p>
            <a:pPr eaLnBrk="1" hangingPunct="1"/>
            <a:r>
              <a:rPr lang="fi-FI" sz="1800" dirty="0" smtClean="0"/>
              <a:t>Financement climatique : MDP, REDD+ et les instruments liés (les marchés volontaires et réglementaires, obligations forestières, etc.)</a:t>
            </a:r>
          </a:p>
          <a:p>
            <a:pPr eaLnBrk="1" hangingPunct="1"/>
            <a:endParaRPr lang="fi-FI" sz="1800" dirty="0" smtClean="0"/>
          </a:p>
          <a:p>
            <a:pPr eaLnBrk="1" hangingPunct="1"/>
            <a:r>
              <a:rPr lang="fi-FI" sz="1800" dirty="0" smtClean="0"/>
              <a:t>Autres systèmes de PSE (biodiversité, conservation des eaux et sols, droits négociables de développement, etc.)</a:t>
            </a:r>
          </a:p>
          <a:p>
            <a:pPr eaLnBrk="1" hangingPunct="1"/>
            <a:endParaRPr lang="fi-FI" sz="2800" dirty="0" smtClean="0"/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z="2800" b="1" dirty="0" smtClean="0">
                <a:solidFill>
                  <a:srgbClr val="CC0000"/>
                </a:solidFill>
              </a:rPr>
              <a:t>Caractéristiques du cadre actuel </a:t>
            </a:r>
            <a:br>
              <a:rPr lang="fi-FI" sz="2800" b="1" dirty="0" smtClean="0">
                <a:solidFill>
                  <a:srgbClr val="CC0000"/>
                </a:solidFill>
              </a:rPr>
            </a:br>
            <a:r>
              <a:rPr lang="fi-FI" sz="2800" b="1" dirty="0" smtClean="0">
                <a:solidFill>
                  <a:srgbClr val="CC0000"/>
                </a:solidFill>
              </a:rPr>
              <a:t>du financement</a:t>
            </a:r>
            <a:endParaRPr lang="en-US" sz="2800" b="1" dirty="0" smtClean="0">
              <a:solidFill>
                <a:srgbClr val="CC00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i-FI" sz="1800" u="sng" dirty="0" smtClean="0"/>
              <a:t>Complexité et fragmentation</a:t>
            </a:r>
            <a:r>
              <a:rPr lang="fi-FI" sz="1800" dirty="0" smtClean="0"/>
              <a:t>; manque d’orientation vers la GDF</a:t>
            </a:r>
          </a:p>
          <a:p>
            <a:pPr eaLnBrk="1" hangingPunct="1">
              <a:lnSpc>
                <a:spcPct val="80000"/>
              </a:lnSpc>
            </a:pPr>
            <a:endParaRPr lang="fi-FI" sz="1000" dirty="0" smtClean="0"/>
          </a:p>
          <a:p>
            <a:pPr eaLnBrk="1" hangingPunct="1">
              <a:lnSpc>
                <a:spcPct val="80000"/>
              </a:lnSpc>
            </a:pPr>
            <a:r>
              <a:rPr lang="fi-FI" sz="1800" u="sng" dirty="0" smtClean="0"/>
              <a:t>Insuffisances </a:t>
            </a:r>
            <a:r>
              <a:rPr lang="fi-FI" sz="1800" dirty="0" smtClean="0"/>
              <a:t>geographiques et thèmatiques des flux actuels ; concentration sur un petit nombre de pays; diversité des situations nationales, financement des investissements de base </a:t>
            </a:r>
          </a:p>
          <a:p>
            <a:pPr eaLnBrk="1" hangingPunct="1">
              <a:lnSpc>
                <a:spcPct val="80000"/>
              </a:lnSpc>
            </a:pPr>
            <a:endParaRPr lang="fi-FI" sz="1000" dirty="0" smtClean="0"/>
          </a:p>
          <a:p>
            <a:pPr eaLnBrk="1" hangingPunct="1">
              <a:lnSpc>
                <a:spcPct val="80000"/>
              </a:lnSpc>
            </a:pPr>
            <a:r>
              <a:rPr lang="fi-FI" sz="1800" u="sng" dirty="0" smtClean="0"/>
              <a:t>Accès</a:t>
            </a:r>
            <a:r>
              <a:rPr lang="fi-FI" sz="1800" dirty="0" smtClean="0"/>
              <a:t> difficile au financement pour les forêts communautaires et les petits propriétaires / entreprises</a:t>
            </a:r>
          </a:p>
          <a:p>
            <a:pPr eaLnBrk="1" hangingPunct="1">
              <a:lnSpc>
                <a:spcPct val="80000"/>
              </a:lnSpc>
            </a:pPr>
            <a:endParaRPr lang="fi-FI" sz="1000" dirty="0" smtClean="0"/>
          </a:p>
          <a:p>
            <a:pPr eaLnBrk="1" hangingPunct="1">
              <a:lnSpc>
                <a:spcPct val="80000"/>
              </a:lnSpc>
            </a:pPr>
            <a:r>
              <a:rPr lang="fi-FI" sz="1800" u="sng" dirty="0" smtClean="0"/>
              <a:t>Risques</a:t>
            </a:r>
            <a:r>
              <a:rPr lang="fi-FI" sz="1800" dirty="0" smtClean="0"/>
              <a:t> élevés et contraintes pour le secteur privé </a:t>
            </a:r>
          </a:p>
          <a:p>
            <a:pPr eaLnBrk="1" hangingPunct="1">
              <a:lnSpc>
                <a:spcPct val="80000"/>
              </a:lnSpc>
            </a:pPr>
            <a:endParaRPr lang="fi-FI" sz="1000" dirty="0" smtClean="0"/>
          </a:p>
          <a:p>
            <a:pPr eaLnBrk="1" hangingPunct="1">
              <a:lnSpc>
                <a:spcPct val="80000"/>
              </a:lnSpc>
            </a:pPr>
            <a:r>
              <a:rPr lang="fi-FI" sz="1800" u="sng" dirty="0" smtClean="0"/>
              <a:t>Capacité d’absorption </a:t>
            </a:r>
            <a:r>
              <a:rPr lang="fi-FI" sz="1800" dirty="0" smtClean="0"/>
              <a:t>souvent limitée</a:t>
            </a:r>
          </a:p>
          <a:p>
            <a:pPr eaLnBrk="1" hangingPunct="1">
              <a:lnSpc>
                <a:spcPct val="80000"/>
              </a:lnSpc>
            </a:pPr>
            <a:endParaRPr lang="fi-FI" sz="1000" dirty="0" smtClean="0"/>
          </a:p>
          <a:p>
            <a:pPr eaLnBrk="1" hangingPunct="1">
              <a:lnSpc>
                <a:spcPct val="80000"/>
              </a:lnSpc>
            </a:pPr>
            <a:r>
              <a:rPr lang="fi-FI" sz="1800" u="sng" dirty="0" smtClean="0"/>
              <a:t>Coûts de transaction </a:t>
            </a:r>
            <a:r>
              <a:rPr lang="fi-FI" sz="1800" dirty="0" smtClean="0"/>
              <a:t>élevés</a:t>
            </a:r>
          </a:p>
          <a:p>
            <a:pPr eaLnBrk="1" hangingPunct="1">
              <a:lnSpc>
                <a:spcPct val="80000"/>
              </a:lnSpc>
            </a:pPr>
            <a:endParaRPr lang="fi-FI" sz="1000" dirty="0" smtClean="0"/>
          </a:p>
          <a:p>
            <a:pPr eaLnBrk="1" hangingPunct="1">
              <a:lnSpc>
                <a:spcPct val="80000"/>
              </a:lnSpc>
            </a:pPr>
            <a:r>
              <a:rPr lang="fi-FI" sz="1800" u="sng" dirty="0" smtClean="0"/>
              <a:t>Efficacité</a:t>
            </a:r>
            <a:r>
              <a:rPr lang="fi-FI" sz="1800" dirty="0" smtClean="0"/>
              <a:t> : chevauchements et synergies limités</a:t>
            </a:r>
          </a:p>
          <a:p>
            <a:pPr eaLnBrk="1" hangingPunct="1">
              <a:lnSpc>
                <a:spcPct val="80000"/>
              </a:lnSpc>
            </a:pPr>
            <a:endParaRPr lang="fi-FI" sz="1000" dirty="0" smtClean="0"/>
          </a:p>
          <a:p>
            <a:pPr eaLnBrk="1" hangingPunct="1">
              <a:lnSpc>
                <a:spcPct val="80000"/>
              </a:lnSpc>
            </a:pPr>
            <a:r>
              <a:rPr lang="fi-FI" sz="1800" dirty="0" smtClean="0"/>
              <a:t>Potentiel de </a:t>
            </a:r>
            <a:r>
              <a:rPr lang="fi-FI" sz="1800" u="sng" dirty="0" smtClean="0"/>
              <a:t>leveraging </a:t>
            </a:r>
            <a:r>
              <a:rPr lang="fi-FI" sz="1800" dirty="0" smtClean="0"/>
              <a:t>du financement privé insuffisamment utilisé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z="2800" b="1" smtClean="0">
                <a:solidFill>
                  <a:srgbClr val="CC0000"/>
                </a:solidFill>
              </a:rPr>
              <a:t>Quelques conclusions</a:t>
            </a:r>
            <a:endParaRPr lang="en-US" sz="2800" b="1" smtClean="0">
              <a:solidFill>
                <a:srgbClr val="CC0000"/>
              </a:solidFill>
            </a:endParaRP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fi-FI" sz="2000" dirty="0" smtClean="0"/>
              <a:t>Une multitude d’instruments continuera à fonctionner mais avec le risque de perdre la vue holistique sur la GDF  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endParaRPr lang="fi-FI" sz="1000" dirty="0" smtClean="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fi-FI" sz="2000" dirty="0" smtClean="0"/>
              <a:t>Le financement des insuffisances restera ouvert, même avec le REDD+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endParaRPr lang="fi-FI" sz="1000" dirty="0" smtClean="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fi-FI" sz="2000" dirty="0" smtClean="0"/>
              <a:t>Besoin de confirmer les fonds adéquats pour des nouveaux instruments éventuels  avant de les adopter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endParaRPr lang="fi-FI" sz="1000" dirty="0" smtClean="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fi-FI" sz="2000" dirty="0" smtClean="0"/>
              <a:t>Nécessité des conditions préalables et systèmes nationaux de livraison du financement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endParaRPr lang="fi-FI" sz="1000" dirty="0" smtClean="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fi-FI" sz="2000" dirty="0" smtClean="0"/>
              <a:t>Financement futur basé sur la performance et la transparence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z="2800" b="1" smtClean="0">
                <a:solidFill>
                  <a:srgbClr val="CC0000"/>
                </a:solidFill>
              </a:rPr>
              <a:t>Questions pour le débat</a:t>
            </a:r>
            <a:endParaRPr lang="en-US" sz="2800" b="1" smtClean="0">
              <a:solidFill>
                <a:srgbClr val="CC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fi-FI" sz="2000" dirty="0" smtClean="0"/>
              <a:t>Comment améliorer le système actuel ?</a:t>
            </a:r>
          </a:p>
          <a:p>
            <a:pPr marL="533400" indent="-533400" eaLnBrk="1" hangingPunct="1">
              <a:buFontTx/>
              <a:buAutoNum type="arabicPeriod"/>
            </a:pPr>
            <a:endParaRPr lang="fi-FI" sz="2000" dirty="0" smtClean="0"/>
          </a:p>
          <a:p>
            <a:pPr marL="533400" indent="-533400" eaLnBrk="1" hangingPunct="1">
              <a:buFontTx/>
              <a:buAutoNum type="arabicPeriod"/>
            </a:pPr>
            <a:r>
              <a:rPr lang="fi-FI" sz="2000" dirty="0" smtClean="0"/>
              <a:t>Quel pourrait-être la valeur ajoutée du fonds global sur les forêts promues dans le cadre du FNUF ?</a:t>
            </a:r>
          </a:p>
          <a:p>
            <a:pPr marL="533400" indent="-533400" eaLnBrk="1" hangingPunct="1">
              <a:buFontTx/>
              <a:buAutoNum type="arabicPeriod"/>
            </a:pPr>
            <a:endParaRPr lang="fi-FI" sz="2000" dirty="0" smtClean="0"/>
          </a:p>
          <a:p>
            <a:pPr marL="533400" indent="-533400" eaLnBrk="1" hangingPunct="1">
              <a:buFontTx/>
              <a:buAutoNum type="arabicPeriod"/>
            </a:pPr>
            <a:r>
              <a:rPr lang="fi-FI" sz="2000" dirty="0" smtClean="0"/>
              <a:t>Comment mobiliser le financement adéquat pour le REDD+  dans le contexte de la GDF ?</a:t>
            </a:r>
          </a:p>
          <a:p>
            <a:pPr marL="533400" indent="-533400" eaLnBrk="1" hangingPunct="1">
              <a:buFontTx/>
              <a:buAutoNum type="arabicPeriod"/>
            </a:pPr>
            <a:endParaRPr lang="fi-FI" sz="2000" dirty="0"/>
          </a:p>
          <a:p>
            <a:pPr marL="533400" indent="-533400" eaLnBrk="1" hangingPunct="1">
              <a:buFontTx/>
              <a:buAutoNum type="arabicPeriod"/>
            </a:pPr>
            <a:r>
              <a:rPr lang="fi-FI" sz="2000" dirty="0" smtClean="0"/>
              <a:t>Quels seront les </a:t>
            </a:r>
            <a:r>
              <a:rPr lang="fi-FI" sz="2000" dirty="0"/>
              <a:t>nouveaux instruments nécessaires </a:t>
            </a:r>
            <a:r>
              <a:rPr lang="fi-FI" sz="2000" dirty="0" smtClean="0"/>
              <a:t>?</a:t>
            </a:r>
          </a:p>
          <a:p>
            <a:pPr marL="533400" indent="-533400" eaLnBrk="1" hangingPunct="1">
              <a:buFontTx/>
              <a:buAutoNum type="arabicPeriod"/>
            </a:pPr>
            <a:endParaRPr lang="fi-FI" sz="2000" dirty="0" smtClean="0"/>
          </a:p>
          <a:p>
            <a:pPr marL="533400" indent="-533400" eaLnBrk="1" hangingPunct="1">
              <a:buFontTx/>
              <a:buAutoNum type="arabicPeriod"/>
            </a:pPr>
            <a:r>
              <a:rPr lang="fi-FI" sz="2000" dirty="0" smtClean="0"/>
              <a:t>Comment résoudre les conflits entre les parties prenantes sur le financement de la GDF ? 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2653</TotalTime>
  <Words>446</Words>
  <Application>Microsoft Office PowerPoint</Application>
  <PresentationFormat>On-screen Show (4:3)</PresentationFormat>
  <Paragraphs>70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Panorama  du financement international  de la gestion durable des forêts </vt:lpstr>
      <vt:lpstr>Contexte du financement de la GDF</vt:lpstr>
      <vt:lpstr>Principales sources et instruments  en cours et en préparation </vt:lpstr>
      <vt:lpstr>Caractéristiques du cadre actuel  du financement</vt:lpstr>
      <vt:lpstr>Quelques conclusions</vt:lpstr>
      <vt:lpstr>Questions pour le débat</vt:lpstr>
    </vt:vector>
  </TitlesOfParts>
  <Company>Ardot Oy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Degradation Tresholds</dc:title>
  <dc:creator>Nicole Roux-Simula</dc:creator>
  <cp:lastModifiedBy>Markku</cp:lastModifiedBy>
  <cp:revision>147</cp:revision>
  <cp:lastPrinted>2012-01-09T11:25:14Z</cp:lastPrinted>
  <dcterms:created xsi:type="dcterms:W3CDTF">2009-03-02T16:39:40Z</dcterms:created>
  <dcterms:modified xsi:type="dcterms:W3CDTF">2012-01-10T11:05:53Z</dcterms:modified>
</cp:coreProperties>
</file>